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Lato-regular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Top10 neigh, top 10 hosts,room type,box plots,violin plots,spatial 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0375e45b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0375e45b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375e45bb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375e45b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0375e45bb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0375e45b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Top10 neigh, top 10 hosts,room type,box plots,violin plots,spatial data,| sentiment: word cloud, year on year peformance | price prediction: </a:t>
            </a:r>
            <a:r>
              <a:rPr lang="en"/>
              <a:t>correlation</a:t>
            </a:r>
            <a:r>
              <a:rPr lang="en"/>
              <a:t>, variables used, model performance table, accuracy|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0276ca2d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0276ca2d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42250" y="4281900"/>
            <a:ext cx="628076" cy="628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varishupant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insideairbnb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ypi.org/project/vaderSentiment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London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Varishu Pant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varishupant@gmail.com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+91-7042626395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source 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http://insideairbnb.com/</a:t>
            </a:r>
            <a:r>
              <a:rPr lang="en"/>
              <a:t> [9 Feb, 2021 London Archives]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Content: </a:t>
            </a:r>
            <a:r>
              <a:rPr lang="en"/>
              <a:t>Listings and Reviews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Analysis: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68" name="Google Shape;68;p14"/>
          <p:cNvSpPr/>
          <p:nvPr/>
        </p:nvSpPr>
        <p:spPr>
          <a:xfrm>
            <a:off x="834325" y="2975500"/>
            <a:ext cx="1636500" cy="13710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935275" y="3106900"/>
            <a:ext cx="143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Wrangling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Exploring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811700" y="2975500"/>
            <a:ext cx="1537200" cy="13710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863000" y="3039250"/>
            <a:ext cx="143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Sentiment 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790725" y="2975500"/>
            <a:ext cx="1537200" cy="13710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6842025" y="3260800"/>
            <a:ext cx="143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Price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Prediction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350" y="661000"/>
            <a:ext cx="3496300" cy="19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1469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Wrangling and Exploring Data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141675" y="953700"/>
            <a:ext cx="50124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Neighbourhood_group column is 100% missing, hence removed.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Last_review column’s missing values have been imputed by 0. Assumption: there are no reviews for those listings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Name identifiers have been removed since we have ids if needed</a:t>
            </a:r>
            <a:endParaRPr b="1" sz="1097"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41450" y="1835750"/>
            <a:ext cx="45834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7" u="sng"/>
              <a:t>INSIGHTS:</a:t>
            </a:r>
            <a:endParaRPr b="1" sz="1097" u="sng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Host 33889201 outmatches others by a lot (800+ listings)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Westminster is the neighbourhood with the most listings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Most listings are of the type: Entire home/apt or Private room</a:t>
            </a:r>
            <a:endParaRPr b="1" sz="1097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97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5150" y="2709900"/>
            <a:ext cx="4516500" cy="228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64950"/>
            <a:ext cx="3408952" cy="19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18475" y="152925"/>
            <a:ext cx="457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59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55"/>
              <a:buChar char="●"/>
            </a:pPr>
            <a:r>
              <a:rPr b="1" lang="en" sz="1055"/>
              <a:t>Price, no. of reviews and minimum nights are h</a:t>
            </a:r>
            <a:r>
              <a:rPr b="1" lang="en" sz="1055"/>
              <a:t>ighly skewed </a:t>
            </a:r>
            <a:endParaRPr b="1" sz="1055"/>
          </a:p>
          <a:p>
            <a:pPr indent="-29559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55"/>
              <a:buChar char="●"/>
            </a:pPr>
            <a:r>
              <a:rPr b="1" lang="en" sz="1055"/>
              <a:t>For a better visualization, we remove extreme values of price during bivariate analysis.</a:t>
            </a:r>
            <a:endParaRPr b="1" sz="1055"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6881" l="12304" r="10061" t="0"/>
          <a:stretch/>
        </p:blipFill>
        <p:spPr>
          <a:xfrm rot="-5400000">
            <a:off x="2862839" y="3159663"/>
            <a:ext cx="2373248" cy="6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755475" y="4757325"/>
            <a:ext cx="588000" cy="2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265"/>
              <a:t>Price</a:t>
            </a:r>
            <a:endParaRPr sz="1265"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10692" l="7133" r="5659" t="10218"/>
          <a:stretch/>
        </p:blipFill>
        <p:spPr>
          <a:xfrm>
            <a:off x="4469725" y="246450"/>
            <a:ext cx="4520776" cy="19746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139225" y="797262"/>
            <a:ext cx="4330500" cy="1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7" u="sng"/>
              <a:t>INSIGHTS:</a:t>
            </a:r>
            <a:endParaRPr b="1" sz="1097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97" u="sng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Hotel rooms have the highest range in prices, closely followed by Entire home/apt.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In general,Hotel rooms and Entire home/apt are more expensive than Shared or Private rooms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Listings in central London have, in general, high availability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Most reviews are in English language out of 44 total languages</a:t>
            </a:r>
            <a:endParaRPr b="1" sz="109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9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97"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 b="24379" l="3886" r="9750" t="28510"/>
          <a:stretch/>
        </p:blipFill>
        <p:spPr>
          <a:xfrm>
            <a:off x="4418500" y="2316700"/>
            <a:ext cx="4572001" cy="282679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33150" y="4757325"/>
            <a:ext cx="3109800" cy="2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265"/>
              <a:t>Top 3 Most Used Review Languages</a:t>
            </a:r>
            <a:endParaRPr sz="1265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6">
            <a:alphaModFix/>
          </a:blip>
          <a:srcRect b="0" l="7153" r="8784" t="8950"/>
          <a:stretch/>
        </p:blipFill>
        <p:spPr>
          <a:xfrm>
            <a:off x="85025" y="2455300"/>
            <a:ext cx="3595448" cy="22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1044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Sentiment Analysis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677400"/>
            <a:ext cx="77754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291" lvl="0" marL="457200" rtl="0" algn="l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Business Use Case : Ease of processing feedback from customers</a:t>
            </a:r>
            <a:endParaRPr b="1" sz="1097"/>
          </a:p>
          <a:p>
            <a:pPr indent="-298291" lvl="0" marL="457200" rtl="0" algn="l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Methodology : Unsupervised learning English comments using </a:t>
            </a:r>
            <a:r>
              <a:rPr b="1" lang="en" sz="1097" u="sng">
                <a:solidFill>
                  <a:schemeClr val="hlink"/>
                </a:solidFill>
                <a:hlinkClick r:id="rId3"/>
              </a:rPr>
              <a:t>Vader</a:t>
            </a:r>
            <a:endParaRPr b="1" sz="1097" u="sng"/>
          </a:p>
          <a:p>
            <a:pPr indent="-298291" lvl="0" marL="457200" rtl="0" algn="l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Created </a:t>
            </a:r>
            <a:r>
              <a:rPr b="1" lang="en" sz="1097"/>
              <a:t>variable</a:t>
            </a:r>
            <a:r>
              <a:rPr b="1" lang="en" sz="1097"/>
              <a:t> : Sentiment Score (Range: -1 to  1, measuring positive/negative/neutral sentiment)</a:t>
            </a:r>
            <a:endParaRPr b="1" sz="1097"/>
          </a:p>
          <a:p>
            <a:pPr indent="-298291" lvl="0" marL="457200" rtl="0" algn="l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Bucketed Score as per industry standards to label sentiments as positive, medium, or negative.</a:t>
            </a:r>
            <a:endParaRPr b="1" sz="1097"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005725" y="1420050"/>
            <a:ext cx="60699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7" u="sng"/>
              <a:t>INSIGHTS</a:t>
            </a:r>
            <a:r>
              <a:rPr b="1" lang="en" sz="1097"/>
              <a:t>: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Most comments are positive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People like when the place is clean and comfortable the host is friendly and the neighbourhood is </a:t>
            </a:r>
            <a:r>
              <a:rPr b="1" lang="en" sz="1097"/>
              <a:t>centrally located.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Performance of most reviewed listing dropped in 2020 probably due to Covid</a:t>
            </a:r>
            <a:endParaRPr b="1" sz="1097"/>
          </a:p>
          <a:p>
            <a:pPr indent="-29829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98"/>
              <a:buAutoNum type="arabicPeriod"/>
            </a:pPr>
            <a:r>
              <a:rPr b="1" lang="en" sz="1097"/>
              <a:t>Highest Scored Listing-99241. Highest Scored Host- The Portobello Room</a:t>
            </a:r>
            <a:endParaRPr b="1" sz="109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7"/>
              <a:t>Note- Only considered listings, hosts with at least 50 reviews for point 4.</a:t>
            </a:r>
            <a:endParaRPr b="1" sz="109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97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97"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0" y="4857300"/>
            <a:ext cx="3471600" cy="2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265"/>
              <a:t>Most Frequent Words in Positive Comments</a:t>
            </a:r>
            <a:endParaRPr sz="1265"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18622" l="14054" r="5313" t="18779"/>
          <a:stretch/>
        </p:blipFill>
        <p:spPr>
          <a:xfrm>
            <a:off x="361325" y="1585900"/>
            <a:ext cx="2539848" cy="19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5">
            <a:alphaModFix/>
          </a:blip>
          <a:srcRect b="23995" l="11628" r="9050" t="22551"/>
          <a:stretch/>
        </p:blipFill>
        <p:spPr>
          <a:xfrm>
            <a:off x="531350" y="3557600"/>
            <a:ext cx="2199798" cy="1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6">
            <a:alphaModFix/>
          </a:blip>
          <a:srcRect b="3183" l="6243" r="3657" t="5857"/>
          <a:stretch/>
        </p:blipFill>
        <p:spPr>
          <a:xfrm>
            <a:off x="3471600" y="2763025"/>
            <a:ext cx="4615501" cy="22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146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Prediction Model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645600"/>
            <a:ext cx="83067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291" lvl="0" marL="457200" rtl="0" algn="l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Business Use Case : Predict price for a new listing based on variables in multiple datasets</a:t>
            </a:r>
            <a:endParaRPr b="1" sz="1097"/>
          </a:p>
          <a:p>
            <a:pPr indent="-298291" lvl="0" marL="457200" rtl="0" algn="l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Methodology : Supervised Learning (Regression Analysis)</a:t>
            </a:r>
            <a:endParaRPr b="1" sz="1097"/>
          </a:p>
          <a:p>
            <a:pPr indent="-298291" lvl="0" marL="457200" rtl="0" algn="l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Feature engineered variable: Avg_Sentiment_Score_Per_Listing using Score from sentiment analysis</a:t>
            </a:r>
            <a:endParaRPr b="1" sz="1097"/>
          </a:p>
          <a:p>
            <a:pPr indent="-298291" lvl="0" marL="457200" rtl="0" algn="l">
              <a:spcBef>
                <a:spcPts val="0"/>
              </a:spcBef>
              <a:spcAft>
                <a:spcPts val="0"/>
              </a:spcAft>
              <a:buSzPts val="1098"/>
              <a:buChar char="●"/>
            </a:pPr>
            <a:r>
              <a:rPr b="1" lang="en" sz="1097"/>
              <a:t>Experimented with different models and picked best. Performed Hyperparameter Tuning to get best set of parameters</a:t>
            </a:r>
            <a:endParaRPr b="1" sz="1097"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11762" t="9485"/>
          <a:stretch/>
        </p:blipFill>
        <p:spPr>
          <a:xfrm>
            <a:off x="141775" y="1530300"/>
            <a:ext cx="2844426" cy="30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203775" y="4601350"/>
            <a:ext cx="27204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97"/>
              <a:t>Correlation Heatmap of Variables left after </a:t>
            </a:r>
            <a:r>
              <a:rPr b="1" lang="en" sz="1097"/>
              <a:t>removing </a:t>
            </a:r>
            <a:r>
              <a:rPr b="1" lang="en" sz="1097"/>
              <a:t>multicollinearity</a:t>
            </a:r>
            <a:endParaRPr b="1" sz="1097"/>
          </a:p>
        </p:txBody>
      </p:sp>
      <p:sp>
        <p:nvSpPr>
          <p:cNvPr id="115" name="Google Shape;115;p18"/>
          <p:cNvSpPr txBox="1"/>
          <p:nvPr/>
        </p:nvSpPr>
        <p:spPr>
          <a:xfrm>
            <a:off x="3453825" y="1830850"/>
            <a:ext cx="2423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Lato"/>
                <a:ea typeface="Lato"/>
                <a:cs typeface="Lato"/>
                <a:sym typeface="Lato"/>
              </a:rPr>
              <a:t>Variables Used:</a:t>
            </a:r>
            <a:endParaRPr b="1" sz="1000" u="sng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Accommodates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Avg_Sentiment_Score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Neighbourhood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Room Type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Calculated Host Listings Count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Host Identity Verified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Host superhost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Instant Bookable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Minimum Nights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Reviews Per Month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Availability 365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5827300" y="2429975"/>
            <a:ext cx="242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Validation RMSE: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249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Train RMSE: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159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Prospects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216225"/>
            <a:ext cx="86718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Time</a:t>
            </a:r>
            <a:r>
              <a:rPr lang="en" sz="1300"/>
              <a:t> Series Forecasting For Price or Availability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Using Listings and Review Data for training and Calendar data for validation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Using neural network architectures for price prediction.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Utilizing the power of Deep Learning to decrease validation errors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Trying Supervised Sentiment Analysis by using Review Scores present in data as a proxy for Sentiment Scores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To improve sentiment model</a:t>
            </a:r>
            <a:endParaRPr sz="1300"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3184650" y="3432625"/>
            <a:ext cx="2564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